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80"/>
    <a:srgbClr val="008200"/>
    <a:srgbClr val="00B000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7" autoAdjust="0"/>
    <p:restoredTop sz="94651" autoAdjust="0"/>
  </p:normalViewPr>
  <p:slideViewPr>
    <p:cSldViewPr snapToGrid="0">
      <p:cViewPr varScale="1">
        <p:scale>
          <a:sx n="98" d="100"/>
          <a:sy n="98" d="100"/>
        </p:scale>
        <p:origin x="2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https://pixabay.com/en/automobile-woman-blond-car-driver-160339/</a:t>
            </a:r>
          </a:p>
          <a:p>
            <a:r>
              <a:rPr lang="en-GB" dirty="0" smtClean="0"/>
              <a:t>https://pixabay.com/en/frankenstein-halloween-automobile-160358/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375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slopes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7"/>
            <a:ext cx="8285163" cy="540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toy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cars move along the same straight line.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2861" y="2324100"/>
            <a:ext cx="8693431" cy="1991589"/>
            <a:chOff x="222861" y="2324100"/>
            <a:chExt cx="8693431" cy="1991589"/>
          </a:xfrm>
        </p:grpSpPr>
        <p:grpSp>
          <p:nvGrpSpPr>
            <p:cNvPr id="7" name="Group 6"/>
            <p:cNvGrpSpPr/>
            <p:nvPr/>
          </p:nvGrpSpPr>
          <p:grpSpPr>
            <a:xfrm>
              <a:off x="222861" y="2324100"/>
              <a:ext cx="8693431" cy="1991589"/>
              <a:chOff x="222861" y="2324100"/>
              <a:chExt cx="8693431" cy="1991589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22861" y="2324100"/>
                <a:ext cx="8693431" cy="1991589"/>
                <a:chOff x="222861" y="2324100"/>
                <a:chExt cx="8693431" cy="1991589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>
                  <a:off x="581002" y="3946357"/>
                  <a:ext cx="7920000" cy="0"/>
                </a:xfrm>
                <a:prstGeom prst="line">
                  <a:avLst/>
                </a:prstGeom>
                <a:ln w="50800">
                  <a:solidFill>
                    <a:srgbClr val="0065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" name="Rectangle 3"/>
                <p:cNvSpPr/>
                <p:nvPr/>
              </p:nvSpPr>
              <p:spPr>
                <a:xfrm>
                  <a:off x="581002" y="2324100"/>
                  <a:ext cx="45719" cy="1622257"/>
                </a:xfrm>
                <a:prstGeom prst="rect">
                  <a:avLst/>
                </a:prstGeom>
                <a:pattFill prst="wdUpDiag">
                  <a:fgClr>
                    <a:srgbClr val="FF0000"/>
                  </a:fgClr>
                  <a:bgClr>
                    <a:schemeClr val="bg1"/>
                  </a:bgClr>
                </a:pattFill>
                <a:ln w="31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8455283" y="2324100"/>
                  <a:ext cx="45719" cy="1622257"/>
                </a:xfrm>
                <a:prstGeom prst="rect">
                  <a:avLst/>
                </a:prstGeom>
                <a:pattFill prst="wdUpDiag">
                  <a:fgClr>
                    <a:srgbClr val="FF0000"/>
                  </a:fgClr>
                  <a:bgClr>
                    <a:schemeClr val="bg1"/>
                  </a:bgClr>
                </a:pattFill>
                <a:ln w="31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TextBox 4"/>
                <p:cNvSpPr txBox="1"/>
                <p:nvPr/>
              </p:nvSpPr>
              <p:spPr>
                <a:xfrm>
                  <a:off x="222861" y="3946357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Start</a:t>
                  </a:r>
                  <a:endParaRPr lang="en-GB" dirty="0"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8039992" y="3946357"/>
                  <a:ext cx="8763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Finish</a:t>
                  </a:r>
                  <a:endParaRPr lang="en-GB" dirty="0"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</p:grpSp>
          <p:pic>
            <p:nvPicPr>
              <p:cNvPr id="1026" name="Picture 2" descr="Automobile, Woman, Blond, Car, Driver, Female, Red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02121" y="3269168"/>
                <a:ext cx="1584000" cy="792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Frankenstein, Halloween, Automobile, Car, Convertibl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5191" y="3244487"/>
                <a:ext cx="1584000" cy="792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5" name="Straight Arrow Connector 14"/>
            <p:cNvCxnSpPr/>
            <p:nvPr/>
          </p:nvCxnSpPr>
          <p:spPr>
            <a:xfrm>
              <a:off x="1402121" y="4152900"/>
              <a:ext cx="6300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43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slopes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08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graph shows a distance - time graph</a:t>
            </a:r>
            <a:r>
              <a:rPr lang="en-US" dirty="0"/>
              <a:t> </a:t>
            </a:r>
            <a:r>
              <a:rPr lang="en-US" dirty="0" smtClean="0"/>
              <a:t>for the two toy cars.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014050" y="1490119"/>
            <a:ext cx="5171461" cy="4523400"/>
            <a:chOff x="2014050" y="1490119"/>
            <a:chExt cx="5171461" cy="4523400"/>
          </a:xfrm>
        </p:grpSpPr>
        <p:grpSp>
          <p:nvGrpSpPr>
            <p:cNvPr id="62" name="Group 61"/>
            <p:cNvGrpSpPr/>
            <p:nvPr/>
          </p:nvGrpSpPr>
          <p:grpSpPr>
            <a:xfrm>
              <a:off x="2014050" y="1490119"/>
              <a:ext cx="5171461" cy="4523400"/>
              <a:chOff x="2229793" y="1386050"/>
              <a:chExt cx="5171461" cy="4523400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2229793" y="1517086"/>
                <a:ext cx="4589190" cy="4392364"/>
                <a:chOff x="1974658" y="1696835"/>
                <a:chExt cx="4589190" cy="4392364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1974658" y="1696835"/>
                  <a:ext cx="4589190" cy="4392364"/>
                  <a:chOff x="1974658" y="1696835"/>
                  <a:chExt cx="4589190" cy="4392364"/>
                </a:xfrm>
              </p:grpSpPr>
              <p:grpSp>
                <p:nvGrpSpPr>
                  <p:cNvPr id="29" name="Group 28"/>
                  <p:cNvGrpSpPr/>
                  <p:nvPr/>
                </p:nvGrpSpPr>
                <p:grpSpPr>
                  <a:xfrm>
                    <a:off x="2682119" y="1696835"/>
                    <a:ext cx="3744000" cy="3736909"/>
                    <a:chOff x="2682119" y="1696835"/>
                    <a:chExt cx="3744000" cy="3736909"/>
                  </a:xfrm>
                </p:grpSpPr>
                <p:grpSp>
                  <p:nvGrpSpPr>
                    <p:cNvPr id="9" name="Group 8"/>
                    <p:cNvGrpSpPr/>
                    <p:nvPr/>
                  </p:nvGrpSpPr>
                  <p:grpSpPr>
                    <a:xfrm>
                      <a:off x="2751441" y="1696835"/>
                      <a:ext cx="3674678" cy="3736909"/>
                      <a:chOff x="2751441" y="1696835"/>
                      <a:chExt cx="3674678" cy="3736909"/>
                    </a:xfrm>
                  </p:grpSpPr>
                  <p:grpSp>
                    <p:nvGrpSpPr>
                      <p:cNvPr id="5" name="Group 4"/>
                      <p:cNvGrpSpPr/>
                      <p:nvPr/>
                    </p:nvGrpSpPr>
                    <p:grpSpPr>
                      <a:xfrm>
                        <a:off x="2751441" y="1696835"/>
                        <a:ext cx="3674678" cy="3672000"/>
                        <a:chOff x="1734682" y="1696835"/>
                        <a:chExt cx="3674678" cy="3672000"/>
                      </a:xfrm>
                    </p:grpSpPr>
                    <p:cxnSp>
                      <p:nvCxnSpPr>
                        <p:cNvPr id="3" name="Straight Connector 2"/>
                        <p:cNvCxnSpPr/>
                        <p:nvPr/>
                      </p:nvCxnSpPr>
                      <p:spPr>
                        <a:xfrm flipH="1">
                          <a:off x="1734682" y="1696835"/>
                          <a:ext cx="0" cy="3672000"/>
                        </a:xfrm>
                        <a:prstGeom prst="line">
                          <a:avLst/>
                        </a:prstGeom>
                        <a:ln w="25400">
                          <a:solidFill>
                            <a:srgbClr val="00658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" name="Straight Connector 7"/>
                        <p:cNvCxnSpPr/>
                        <p:nvPr/>
                      </p:nvCxnSpPr>
                      <p:spPr>
                        <a:xfrm flipH="1">
                          <a:off x="1737360" y="5361744"/>
                          <a:ext cx="3672000" cy="0"/>
                        </a:xfrm>
                        <a:prstGeom prst="line">
                          <a:avLst/>
                        </a:prstGeom>
                        <a:ln w="25400">
                          <a:solidFill>
                            <a:srgbClr val="00658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7" name="Straight Connector 6"/>
                      <p:cNvCxnSpPr/>
                      <p:nvPr/>
                    </p:nvCxnSpPr>
                    <p:spPr>
                      <a:xfrm>
                        <a:off x="275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" name="Straight Connector 12"/>
                      <p:cNvCxnSpPr/>
                      <p:nvPr/>
                    </p:nvCxnSpPr>
                    <p:spPr>
                      <a:xfrm>
                        <a:off x="311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" name="Straight Connector 13"/>
                      <p:cNvCxnSpPr/>
                      <p:nvPr/>
                    </p:nvCxnSpPr>
                    <p:spPr>
                      <a:xfrm>
                        <a:off x="347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Straight Connector 14"/>
                      <p:cNvCxnSpPr/>
                      <p:nvPr/>
                    </p:nvCxnSpPr>
                    <p:spPr>
                      <a:xfrm>
                        <a:off x="419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Straight Connector 15"/>
                      <p:cNvCxnSpPr/>
                      <p:nvPr/>
                    </p:nvCxnSpPr>
                    <p:spPr>
                      <a:xfrm>
                        <a:off x="383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" name="Straight Connector 16"/>
                      <p:cNvCxnSpPr/>
                      <p:nvPr/>
                    </p:nvCxnSpPr>
                    <p:spPr>
                      <a:xfrm>
                        <a:off x="455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" name="Straight Connector 17"/>
                      <p:cNvCxnSpPr/>
                      <p:nvPr/>
                    </p:nvCxnSpPr>
                    <p:spPr>
                      <a:xfrm>
                        <a:off x="527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" name="Straight Connector 18"/>
                      <p:cNvCxnSpPr/>
                      <p:nvPr/>
                    </p:nvCxnSpPr>
                    <p:spPr>
                      <a:xfrm>
                        <a:off x="599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" name="Straight Connector 19"/>
                      <p:cNvCxnSpPr/>
                      <p:nvPr/>
                    </p:nvCxnSpPr>
                    <p:spPr>
                      <a:xfrm>
                        <a:off x="491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Connector 20"/>
                      <p:cNvCxnSpPr/>
                      <p:nvPr/>
                    </p:nvCxnSpPr>
                    <p:spPr>
                      <a:xfrm>
                        <a:off x="5634119" y="5361744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Straight Connector 21"/>
                      <p:cNvCxnSpPr/>
                      <p:nvPr/>
                    </p:nvCxnSpPr>
                    <p:spPr>
                      <a:xfrm>
                        <a:off x="6354119" y="5358813"/>
                        <a:ext cx="0" cy="7200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3" name="Straight Connector 22"/>
                    <p:cNvCxnSpPr/>
                    <p:nvPr/>
                  </p:nvCxnSpPr>
                  <p:spPr>
                    <a:xfrm flipV="1">
                      <a:off x="2682119" y="5356051"/>
                      <a:ext cx="72000" cy="0"/>
                    </a:xfrm>
                    <a:prstGeom prst="line">
                      <a:avLst/>
                    </a:prstGeom>
                    <a:ln w="254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 flipV="1">
                      <a:off x="2682119" y="4634289"/>
                      <a:ext cx="72000" cy="0"/>
                    </a:xfrm>
                    <a:prstGeom prst="line">
                      <a:avLst/>
                    </a:prstGeom>
                    <a:ln w="254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0" name="TextBox 29"/>
                  <p:cNvSpPr txBox="1"/>
                  <p:nvPr/>
                </p:nvSpPr>
                <p:spPr>
                  <a:xfrm rot="16200000">
                    <a:off x="350328" y="3393166"/>
                    <a:ext cx="358721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600" b="1" dirty="0" smtClean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Distance from start / cm</a:t>
                    </a:r>
                    <a:endParaRPr lang="en-GB" sz="1600" b="1" dirty="0">
                      <a:solidFill>
                        <a:srgbClr val="00658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2762701" y="5750645"/>
                    <a:ext cx="3801147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600" b="1" dirty="0" smtClean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Time / s</a:t>
                    </a:r>
                    <a:endParaRPr lang="en-GB" sz="1600" b="1" dirty="0">
                      <a:solidFill>
                        <a:srgbClr val="00658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grpSp>
                <p:nvGrpSpPr>
                  <p:cNvPr id="44" name="Group 43"/>
                  <p:cNvGrpSpPr/>
                  <p:nvPr/>
                </p:nvGrpSpPr>
                <p:grpSpPr>
                  <a:xfrm>
                    <a:off x="2574120" y="5377481"/>
                    <a:ext cx="3600000" cy="338554"/>
                    <a:chOff x="2574119" y="5460386"/>
                    <a:chExt cx="3600000" cy="338554"/>
                  </a:xfrm>
                </p:grpSpPr>
                <p:grpSp>
                  <p:nvGrpSpPr>
                    <p:cNvPr id="37" name="Group 36"/>
                    <p:cNvGrpSpPr/>
                    <p:nvPr/>
                  </p:nvGrpSpPr>
                  <p:grpSpPr>
                    <a:xfrm>
                      <a:off x="2574119" y="5460386"/>
                      <a:ext cx="1800000" cy="338554"/>
                      <a:chOff x="2574119" y="642484"/>
                      <a:chExt cx="1800000" cy="338554"/>
                    </a:xfrm>
                  </p:grpSpPr>
                  <p:sp>
                    <p:nvSpPr>
                      <p:cNvPr id="32" name="TextBox 31"/>
                      <p:cNvSpPr txBox="1"/>
                      <p:nvPr/>
                    </p:nvSpPr>
                    <p:spPr>
                      <a:xfrm>
                        <a:off x="257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0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  <p:sp>
                    <p:nvSpPr>
                      <p:cNvPr id="33" name="TextBox 32"/>
                      <p:cNvSpPr txBox="1"/>
                      <p:nvPr/>
                    </p:nvSpPr>
                    <p:spPr>
                      <a:xfrm>
                        <a:off x="293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1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  <p:sp>
                    <p:nvSpPr>
                      <p:cNvPr id="34" name="TextBox 33"/>
                      <p:cNvSpPr txBox="1"/>
                      <p:nvPr/>
                    </p:nvSpPr>
                    <p:spPr>
                      <a:xfrm>
                        <a:off x="329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2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  <p:sp>
                    <p:nvSpPr>
                      <p:cNvPr id="35" name="TextBox 34"/>
                      <p:cNvSpPr txBox="1"/>
                      <p:nvPr/>
                    </p:nvSpPr>
                    <p:spPr>
                      <a:xfrm>
                        <a:off x="365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3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  <p:sp>
                    <p:nvSpPr>
                      <p:cNvPr id="36" name="TextBox 35"/>
                      <p:cNvSpPr txBox="1"/>
                      <p:nvPr/>
                    </p:nvSpPr>
                    <p:spPr>
                      <a:xfrm>
                        <a:off x="401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4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</p:grpSp>
                <p:grpSp>
                  <p:nvGrpSpPr>
                    <p:cNvPr id="38" name="Group 37"/>
                    <p:cNvGrpSpPr/>
                    <p:nvPr/>
                  </p:nvGrpSpPr>
                  <p:grpSpPr>
                    <a:xfrm>
                      <a:off x="4374119" y="5460386"/>
                      <a:ext cx="1800000" cy="338554"/>
                      <a:chOff x="2574119" y="642484"/>
                      <a:chExt cx="1800000" cy="338554"/>
                    </a:xfrm>
                  </p:grpSpPr>
                  <p:sp>
                    <p:nvSpPr>
                      <p:cNvPr id="39" name="TextBox 38"/>
                      <p:cNvSpPr txBox="1"/>
                      <p:nvPr/>
                    </p:nvSpPr>
                    <p:spPr>
                      <a:xfrm>
                        <a:off x="257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5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293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6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  <p:sp>
                    <p:nvSpPr>
                      <p:cNvPr id="41" name="TextBox 40"/>
                      <p:cNvSpPr txBox="1"/>
                      <p:nvPr/>
                    </p:nvSpPr>
                    <p:spPr>
                      <a:xfrm>
                        <a:off x="329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7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  <p:sp>
                    <p:nvSpPr>
                      <p:cNvPr id="42" name="TextBox 41"/>
                      <p:cNvSpPr txBox="1"/>
                      <p:nvPr/>
                    </p:nvSpPr>
                    <p:spPr>
                      <a:xfrm>
                        <a:off x="365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8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4014119" y="642484"/>
                        <a:ext cx="360000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9</a:t>
                        </a:r>
                      </a:p>
                    </p:txBody>
                  </p:sp>
                </p:grpSp>
              </p:grpSp>
            </p:grpSp>
            <p:sp>
              <p:nvSpPr>
                <p:cNvPr id="54" name="TextBox 53"/>
                <p:cNvSpPr txBox="1"/>
                <p:nvPr/>
              </p:nvSpPr>
              <p:spPr>
                <a:xfrm>
                  <a:off x="2397844" y="5186553"/>
                  <a:ext cx="360000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dirty="0" smtClean="0">
                      <a:solidFill>
                        <a:srgbClr val="00658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0</a:t>
                  </a:r>
                  <a:endParaRPr lang="en-GB" sz="1600" b="1" dirty="0">
                    <a:solidFill>
                      <a:srgbClr val="006580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2236247" y="4466818"/>
                  <a:ext cx="522839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dirty="0" smtClean="0">
                      <a:solidFill>
                        <a:srgbClr val="00658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20</a:t>
                  </a:r>
                  <a:endParaRPr lang="en-GB" sz="1600" b="1" dirty="0">
                    <a:solidFill>
                      <a:srgbClr val="006580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</p:grpSp>
          <p:cxnSp>
            <p:nvCxnSpPr>
              <p:cNvPr id="58" name="Straight Connector 57"/>
              <p:cNvCxnSpPr/>
              <p:nvPr/>
            </p:nvCxnSpPr>
            <p:spPr>
              <a:xfrm flipV="1">
                <a:off x="3016702" y="1579149"/>
                <a:ext cx="3600000" cy="36000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V="1">
                <a:off x="3009254" y="2374812"/>
                <a:ext cx="3502514" cy="2081533"/>
              </a:xfrm>
              <a:prstGeom prst="line">
                <a:avLst/>
              </a:prstGeom>
              <a:ln w="25400">
                <a:solidFill>
                  <a:srgbClr val="0082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0" name="Picture 2" descr="Automobile, Woman, Blond, Car, Driver, Female, Red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81254" y="1386050"/>
                <a:ext cx="720000" cy="36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1" name="Picture 4" descr="Frankenstein, Halloween, Automobile, Car, Convertibl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81254" y="2066421"/>
                <a:ext cx="720000" cy="36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47" name="Straight Connector 46"/>
            <p:cNvCxnSpPr/>
            <p:nvPr/>
          </p:nvCxnSpPr>
          <p:spPr>
            <a:xfrm flipV="1">
              <a:off x="2718833" y="3846667"/>
              <a:ext cx="72000" cy="0"/>
            </a:xfrm>
            <a:prstGeom prst="line">
              <a:avLst/>
            </a:prstGeom>
            <a:ln w="25400">
              <a:solidFill>
                <a:srgbClr val="0065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2721511" y="3125518"/>
              <a:ext cx="72000" cy="0"/>
            </a:xfrm>
            <a:prstGeom prst="line">
              <a:avLst/>
            </a:prstGeom>
            <a:ln w="25400">
              <a:solidFill>
                <a:srgbClr val="0065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2721511" y="2404368"/>
              <a:ext cx="72000" cy="0"/>
            </a:xfrm>
            <a:prstGeom prst="line">
              <a:avLst/>
            </a:prstGeom>
            <a:ln w="25400">
              <a:solidFill>
                <a:srgbClr val="0065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2718833" y="1683218"/>
              <a:ext cx="72000" cy="0"/>
            </a:xfrm>
            <a:prstGeom prst="line">
              <a:avLst/>
            </a:prstGeom>
            <a:ln w="25400">
              <a:solidFill>
                <a:srgbClr val="0065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 slopes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31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1.  At </a:t>
            </a:r>
            <a:r>
              <a:rPr lang="en-GB" dirty="0"/>
              <a:t>the </a:t>
            </a:r>
            <a:r>
              <a:rPr lang="en-GB" dirty="0" smtClean="0"/>
              <a:t>moment </a:t>
            </a:r>
            <a:r>
              <a:rPr lang="en-GB" dirty="0"/>
              <a:t>t=2s, which car has a bigger speed?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91055" y="4316899"/>
            <a:ext cx="737355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Red car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77485" y="4976717"/>
            <a:ext cx="737355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Green car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868931" y="1242437"/>
            <a:ext cx="3370373" cy="2986657"/>
            <a:chOff x="2868931" y="1242437"/>
            <a:chExt cx="3370373" cy="298665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68931" y="1242437"/>
              <a:ext cx="3370373" cy="2986657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>
            <a:xfrm flipH="1">
              <a:off x="3853625" y="1906575"/>
              <a:ext cx="0" cy="1800000"/>
            </a:xfrm>
            <a:prstGeom prst="line">
              <a:avLst/>
            </a:prstGeom>
            <a:ln>
              <a:solidFill>
                <a:srgbClr val="00658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891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Two slopes</a:t>
            </a:r>
            <a:endParaRPr lang="en-GB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462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2a. </a:t>
            </a:r>
            <a:r>
              <a:rPr lang="en-GB" dirty="0" smtClean="0"/>
              <a:t>Do </a:t>
            </a:r>
            <a:r>
              <a:rPr lang="en-GB" dirty="0"/>
              <a:t>the cars ever have the same speed?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91055" y="4316899"/>
            <a:ext cx="737355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77485" y="4976717"/>
            <a:ext cx="737355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931" y="1242437"/>
            <a:ext cx="3370373" cy="298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92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Two slopes</a:t>
            </a:r>
            <a:endParaRPr lang="en-GB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417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2b. What is the best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reason for your answer to the last question?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32300" y="3657081"/>
            <a:ext cx="737355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red car goes further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91055" y="4316899"/>
            <a:ext cx="737355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red line is always steeper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77485" y="4976717"/>
            <a:ext cx="737355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lines cross at 5 seconds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72583" y="1436074"/>
            <a:ext cx="4938524" cy="2018326"/>
            <a:chOff x="2141221" y="1451211"/>
            <a:chExt cx="4938524" cy="2018326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41221" y="1451211"/>
              <a:ext cx="2277634" cy="2018326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2962912" y="2738864"/>
              <a:ext cx="411683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i="1" dirty="0">
                  <a:solidFill>
                    <a:srgbClr val="1F497D">
                      <a:lumMod val="50000"/>
                    </a:srgb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2a. </a:t>
              </a:r>
              <a:r>
                <a:rPr lang="en-GB" sz="1400" i="1" dirty="0">
                  <a:latin typeface="Verdana" panose="020B0604030504040204" pitchFamily="34" charset="0"/>
                  <a:ea typeface="Verdana" panose="020B0604030504040204" pitchFamily="34" charset="0"/>
                </a:rPr>
                <a:t>Do the cars ever have the same speed?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698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81</TotalTime>
  <Words>147</Words>
  <Application>Microsoft Office PowerPoint</Application>
  <PresentationFormat>On-screen Show (4:3)</PresentationFormat>
  <Paragraphs>45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14</cp:revision>
  <dcterms:created xsi:type="dcterms:W3CDTF">2019-02-01T15:31:33Z</dcterms:created>
  <dcterms:modified xsi:type="dcterms:W3CDTF">2019-02-11T11:58:42Z</dcterms:modified>
</cp:coreProperties>
</file>